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23">
          <p15:clr>
            <a:srgbClr val="A4A3A4"/>
          </p15:clr>
        </p15:guide>
        <p15:guide id="2" orient="horz" pos="2122">
          <p15:clr>
            <a:srgbClr val="A4A3A4"/>
          </p15:clr>
        </p15:guide>
        <p15:guide id="3" pos="2319">
          <p15:clr>
            <a:srgbClr val="A4A3A4"/>
          </p15:clr>
        </p15:guide>
        <p15:guide id="4" pos="4247">
          <p15:clr>
            <a:srgbClr val="A4A3A4"/>
          </p15:clr>
        </p15:guide>
        <p15:guide id="5" pos="73">
          <p15:clr>
            <a:srgbClr val="A4A3A4"/>
          </p15:clr>
        </p15:guide>
        <p15:guide id="6" pos="164">
          <p15:clr>
            <a:srgbClr val="A4A3A4"/>
          </p15:clr>
        </p15:guide>
        <p15:guide id="7" pos="2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0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howGuides="1">
      <p:cViewPr varScale="1">
        <p:scale>
          <a:sx n="60" d="100"/>
          <a:sy n="60" d="100"/>
        </p:scale>
        <p:origin x="2558" y="34"/>
      </p:cViewPr>
      <p:guideLst>
        <p:guide orient="horz" pos="6023"/>
        <p:guide orient="horz" pos="2122"/>
        <p:guide pos="2319"/>
        <p:guide pos="4247"/>
        <p:guide pos="73"/>
        <p:guide pos="164"/>
        <p:guide pos="2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FF646-30DE-A54D-95CE-72C931E36B23}" type="datetimeFigureOut">
              <a:rPr lang="de-DE" smtClean="0"/>
              <a:t>04.12.2020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FE5BA-EA7D-5B42-83BA-7D731229F23D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329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612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8107BB2F-A005-FD42-B739-81CAF40A27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78" y="0"/>
            <a:ext cx="7028805" cy="993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22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20"/>
          <p:cNvSpPr/>
          <p:nvPr/>
        </p:nvSpPr>
        <p:spPr>
          <a:xfrm>
            <a:off x="115888" y="3610870"/>
            <a:ext cx="3241105" cy="4293877"/>
          </a:xfrm>
          <a:prstGeom prst="roundRect">
            <a:avLst>
              <a:gd name="adj" fmla="val 5568"/>
            </a:avLst>
          </a:prstGeom>
          <a:ln w="19050">
            <a:solidFill>
              <a:srgbClr val="7030A0">
                <a:alpha val="71000"/>
              </a:srgbClr>
            </a:solidFill>
            <a:miter lim="400000"/>
          </a:ln>
        </p:spPr>
        <p:txBody>
          <a:bodyPr lIns="26923" tIns="26923" rIns="26923" bIns="26923" anchor="ctr"/>
          <a:lstStyle/>
          <a:p>
            <a:pPr defTabSz="457200">
              <a:defRPr sz="1600">
                <a:solidFill>
                  <a:srgbClr val="444444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endParaRPr/>
          </a:p>
        </p:txBody>
      </p:sp>
      <p:sp>
        <p:nvSpPr>
          <p:cNvPr id="15" name="Shape 123"/>
          <p:cNvSpPr/>
          <p:nvPr/>
        </p:nvSpPr>
        <p:spPr>
          <a:xfrm>
            <a:off x="115888" y="8140346"/>
            <a:ext cx="6625533" cy="985271"/>
          </a:xfrm>
          <a:prstGeom prst="roundRect">
            <a:avLst>
              <a:gd name="adj" fmla="val 17965"/>
            </a:avLst>
          </a:prstGeom>
          <a:ln w="19050">
            <a:solidFill>
              <a:srgbClr val="7030A0">
                <a:alpha val="71000"/>
              </a:srgbClr>
            </a:solidFill>
            <a:miter lim="400000"/>
          </a:ln>
        </p:spPr>
        <p:txBody>
          <a:bodyPr lIns="26923" tIns="26923" rIns="26923" bIns="26923" anchor="ctr"/>
          <a:lstStyle/>
          <a:p>
            <a:pPr defTabSz="457200">
              <a:defRPr sz="1600">
                <a:solidFill>
                  <a:srgbClr val="444444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endParaRPr/>
          </a:p>
        </p:txBody>
      </p:sp>
      <p:sp>
        <p:nvSpPr>
          <p:cNvPr id="16" name="Shape 130"/>
          <p:cNvSpPr/>
          <p:nvPr/>
        </p:nvSpPr>
        <p:spPr>
          <a:xfrm>
            <a:off x="3489158" y="3610870"/>
            <a:ext cx="3252263" cy="4293877"/>
          </a:xfrm>
          <a:prstGeom prst="roundRect">
            <a:avLst>
              <a:gd name="adj" fmla="val 5568"/>
            </a:avLst>
          </a:prstGeom>
          <a:ln w="19050">
            <a:solidFill>
              <a:srgbClr val="7030A0">
                <a:alpha val="71000"/>
              </a:srgbClr>
            </a:solidFill>
            <a:miter lim="400000"/>
          </a:ln>
        </p:spPr>
        <p:txBody>
          <a:bodyPr lIns="26923" tIns="26923" rIns="26923" bIns="26923" anchor="ctr"/>
          <a:lstStyle/>
          <a:p>
            <a:pPr defTabSz="457200">
              <a:defRPr sz="1600">
                <a:solidFill>
                  <a:srgbClr val="444444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endParaRPr/>
          </a:p>
        </p:txBody>
      </p:sp>
      <p:sp>
        <p:nvSpPr>
          <p:cNvPr id="13" name="Shape 121"/>
          <p:cNvSpPr/>
          <p:nvPr/>
        </p:nvSpPr>
        <p:spPr>
          <a:xfrm>
            <a:off x="115888" y="2550546"/>
            <a:ext cx="6625533" cy="818129"/>
          </a:xfrm>
          <a:prstGeom prst="roundRect">
            <a:avLst>
              <a:gd name="adj" fmla="val 17965"/>
            </a:avLst>
          </a:prstGeom>
          <a:ln w="19050">
            <a:solidFill>
              <a:srgbClr val="7030A0">
                <a:alpha val="71000"/>
              </a:srgbClr>
            </a:solidFill>
            <a:miter lim="400000"/>
          </a:ln>
        </p:spPr>
        <p:txBody>
          <a:bodyPr lIns="26923" tIns="26923" rIns="26923" bIns="26923" anchor="ctr"/>
          <a:lstStyle/>
          <a:p>
            <a:pPr defTabSz="457200">
              <a:defRPr sz="1600">
                <a:solidFill>
                  <a:srgbClr val="444444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endParaRPr/>
          </a:p>
        </p:txBody>
      </p:sp>
      <p:sp>
        <p:nvSpPr>
          <p:cNvPr id="7" name="Shape 122"/>
          <p:cNvSpPr/>
          <p:nvPr/>
        </p:nvSpPr>
        <p:spPr>
          <a:xfrm>
            <a:off x="3095904" y="1875164"/>
            <a:ext cx="3670273" cy="48554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 defTabSz="457200">
              <a:lnSpc>
                <a:spcPct val="120000"/>
              </a:lnSpc>
              <a:defRPr sz="2400">
                <a:solidFill>
                  <a:srgbClr val="D0AC57"/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pPr>
            <a:r>
              <a:rPr lang="it-IT" sz="17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Liceo Scientifico Cavour Roma, </a:t>
            </a:r>
            <a:r>
              <a:rPr lang="it-IT" sz="1700" dirty="0" err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Italy</a:t>
            </a:r>
            <a:endParaRPr sz="17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hape 121"/>
          <p:cNvSpPr/>
          <p:nvPr/>
        </p:nvSpPr>
        <p:spPr>
          <a:xfrm flipV="1">
            <a:off x="3707222" y="3440830"/>
            <a:ext cx="2041224" cy="402533"/>
          </a:xfrm>
          <a:prstGeom prst="roundRect">
            <a:avLst>
              <a:gd name="adj" fmla="val 17965"/>
            </a:avLst>
          </a:prstGeom>
          <a:solidFill>
            <a:schemeClr val="bg1"/>
          </a:solidFill>
          <a:ln w="19050">
            <a:solidFill>
              <a:srgbClr val="7030A0">
                <a:alpha val="71000"/>
              </a:srgbClr>
            </a:solidFill>
            <a:miter lim="400000"/>
          </a:ln>
        </p:spPr>
        <p:txBody>
          <a:bodyPr lIns="26923" tIns="26923" rIns="26923" bIns="26923" anchor="ctr"/>
          <a:lstStyle/>
          <a:p>
            <a:pPr defTabSz="457200">
              <a:defRPr sz="1600">
                <a:solidFill>
                  <a:srgbClr val="444444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endParaRPr/>
          </a:p>
        </p:txBody>
      </p:sp>
      <p:sp>
        <p:nvSpPr>
          <p:cNvPr id="6" name="Shape 121"/>
          <p:cNvSpPr/>
          <p:nvPr/>
        </p:nvSpPr>
        <p:spPr>
          <a:xfrm flipV="1">
            <a:off x="260647" y="2384591"/>
            <a:ext cx="1667457" cy="402533"/>
          </a:xfrm>
          <a:prstGeom prst="roundRect">
            <a:avLst>
              <a:gd name="adj" fmla="val 17965"/>
            </a:avLst>
          </a:prstGeom>
          <a:solidFill>
            <a:schemeClr val="bg1"/>
          </a:solidFill>
          <a:ln w="19050">
            <a:solidFill>
              <a:srgbClr val="7030A0">
                <a:alpha val="71000"/>
              </a:srgbClr>
            </a:solidFill>
            <a:miter lim="400000"/>
          </a:ln>
        </p:spPr>
        <p:txBody>
          <a:bodyPr lIns="26923" tIns="26923" rIns="26923" bIns="26923" anchor="ctr"/>
          <a:lstStyle/>
          <a:p>
            <a:pPr defTabSz="457200">
              <a:defRPr sz="1600">
                <a:solidFill>
                  <a:srgbClr val="444444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endParaRPr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Shape 121"/>
          <p:cNvSpPr/>
          <p:nvPr/>
        </p:nvSpPr>
        <p:spPr>
          <a:xfrm flipV="1">
            <a:off x="262110" y="7961376"/>
            <a:ext cx="3094883" cy="371127"/>
          </a:xfrm>
          <a:prstGeom prst="roundRect">
            <a:avLst>
              <a:gd name="adj" fmla="val 17965"/>
            </a:avLst>
          </a:prstGeom>
          <a:solidFill>
            <a:schemeClr val="bg1"/>
          </a:solidFill>
          <a:ln w="19050">
            <a:solidFill>
              <a:srgbClr val="7030A0">
                <a:alpha val="71000"/>
              </a:srgbClr>
            </a:solidFill>
            <a:miter lim="400000"/>
          </a:ln>
        </p:spPr>
        <p:txBody>
          <a:bodyPr lIns="26923" tIns="26923" rIns="26923" bIns="26923" anchor="ctr"/>
          <a:lstStyle/>
          <a:p>
            <a:pPr defTabSz="457200">
              <a:defRPr sz="1600">
                <a:solidFill>
                  <a:srgbClr val="444444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endParaRPr/>
          </a:p>
        </p:txBody>
      </p:sp>
      <p:sp>
        <p:nvSpPr>
          <p:cNvPr id="9" name="Shape 122"/>
          <p:cNvSpPr/>
          <p:nvPr/>
        </p:nvSpPr>
        <p:spPr>
          <a:xfrm>
            <a:off x="188640" y="7923836"/>
            <a:ext cx="3240360" cy="485548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457200">
              <a:lnSpc>
                <a:spcPct val="120000"/>
              </a:lnSpc>
              <a:defRPr sz="2400">
                <a:solidFill>
                  <a:srgbClr val="D0AC57"/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pP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What's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take-home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message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Shape 121">
            <a:extLst>
              <a:ext uri="{FF2B5EF4-FFF2-40B4-BE49-F238E27FC236}">
                <a16:creationId xmlns:a16="http://schemas.microsoft.com/office/drawing/2014/main" id="{04D4E424-6B09-4B4C-8223-5FC6444922FD}"/>
              </a:ext>
            </a:extLst>
          </p:cNvPr>
          <p:cNvSpPr/>
          <p:nvPr/>
        </p:nvSpPr>
        <p:spPr>
          <a:xfrm flipV="1">
            <a:off x="284302" y="3440831"/>
            <a:ext cx="2136586" cy="402533"/>
          </a:xfrm>
          <a:prstGeom prst="roundRect">
            <a:avLst>
              <a:gd name="adj" fmla="val 17965"/>
            </a:avLst>
          </a:prstGeom>
          <a:solidFill>
            <a:schemeClr val="bg1"/>
          </a:solidFill>
          <a:ln w="19050">
            <a:solidFill>
              <a:srgbClr val="7030A0">
                <a:alpha val="71000"/>
              </a:srgbClr>
            </a:solidFill>
            <a:miter lim="400000"/>
          </a:ln>
        </p:spPr>
        <p:txBody>
          <a:bodyPr lIns="26923" tIns="26923" rIns="26923" bIns="26923" anchor="ctr"/>
          <a:lstStyle/>
          <a:p>
            <a:pPr defTabSz="457200">
              <a:defRPr sz="1600">
                <a:solidFill>
                  <a:srgbClr val="444444"/>
                </a:solidFill>
                <a:latin typeface="Baskerville"/>
                <a:ea typeface="Baskerville"/>
                <a:cs typeface="Baskerville"/>
                <a:sym typeface="Baskerville"/>
              </a:defRPr>
            </a:pPr>
            <a:endParaRPr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Shape 122"/>
          <p:cNvSpPr/>
          <p:nvPr/>
        </p:nvSpPr>
        <p:spPr>
          <a:xfrm>
            <a:off x="284302" y="3441258"/>
            <a:ext cx="2136586" cy="485548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457200">
              <a:lnSpc>
                <a:spcPct val="120000"/>
              </a:lnSpc>
              <a:defRPr sz="2400">
                <a:solidFill>
                  <a:srgbClr val="D0AC57"/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pP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What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have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done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Shape 122"/>
          <p:cNvSpPr/>
          <p:nvPr/>
        </p:nvSpPr>
        <p:spPr>
          <a:xfrm>
            <a:off x="3719544" y="3439929"/>
            <a:ext cx="2041225" cy="485548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457200">
              <a:lnSpc>
                <a:spcPct val="120000"/>
              </a:lnSpc>
              <a:defRPr sz="2400">
                <a:solidFill>
                  <a:srgbClr val="D0AC57"/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pP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What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did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find out?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Shape 122"/>
          <p:cNvSpPr/>
          <p:nvPr/>
        </p:nvSpPr>
        <p:spPr>
          <a:xfrm>
            <a:off x="260648" y="2384592"/>
            <a:ext cx="1681185" cy="485548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457200">
              <a:lnSpc>
                <a:spcPct val="120000"/>
              </a:lnSpc>
              <a:defRPr sz="2400">
                <a:solidFill>
                  <a:srgbClr val="D0AC57"/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pPr>
            <a:r>
              <a:rPr lang="de-DE" sz="14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ea typeface="Arial" charset="0"/>
                <a:cs typeface="Arial" charset="0"/>
              </a:rPr>
              <a:t>Who </a:t>
            </a:r>
            <a:r>
              <a:rPr lang="de-DE" sz="1400" dirty="0" err="1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ea typeface="Arial" charset="0"/>
                <a:cs typeface="Arial" charset="0"/>
              </a:rPr>
              <a:t>are</a:t>
            </a:r>
            <a:r>
              <a:rPr lang="de-DE" sz="14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400" dirty="0" err="1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ea typeface="Arial" charset="0"/>
                <a:cs typeface="Arial" charset="0"/>
              </a:rPr>
              <a:t>you</a:t>
            </a:r>
            <a:r>
              <a:rPr lang="de-DE" sz="14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ea typeface="Arial" charset="0"/>
                <a:cs typeface="Arial" charset="0"/>
              </a:rPr>
              <a:t>?</a:t>
            </a:r>
            <a:endParaRPr sz="1400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Shape 122">
            <a:extLst>
              <a:ext uri="{FF2B5EF4-FFF2-40B4-BE49-F238E27FC236}">
                <a16:creationId xmlns:a16="http://schemas.microsoft.com/office/drawing/2014/main" id="{15BAED32-65DD-B045-AD93-49E4E7FA107E}"/>
              </a:ext>
            </a:extLst>
          </p:cNvPr>
          <p:cNvSpPr/>
          <p:nvPr/>
        </p:nvSpPr>
        <p:spPr>
          <a:xfrm>
            <a:off x="1847850" y="832903"/>
            <a:ext cx="4895467" cy="48554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r" defTabSz="457200">
              <a:lnSpc>
                <a:spcPct val="120000"/>
              </a:lnSpc>
              <a:defRPr sz="2400">
                <a:solidFill>
                  <a:srgbClr val="D0AC57"/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pPr>
            <a:r>
              <a:rPr lang="en-US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Seasonal variation of muon flux</a:t>
            </a:r>
            <a:endParaRPr sz="2400" b="1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85564" y="2775427"/>
            <a:ext cx="7241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Carmen </a:t>
            </a:r>
            <a:r>
              <a:rPr lang="it-IT" sz="1600" dirty="0" err="1"/>
              <a:t>Mocanita</a:t>
            </a:r>
            <a:r>
              <a:rPr lang="it-IT" sz="1600" dirty="0"/>
              <a:t> for </a:t>
            </a:r>
            <a:r>
              <a:rPr lang="it-IT" sz="1600" dirty="0" err="1"/>
              <a:t>highschool</a:t>
            </a:r>
            <a:r>
              <a:rPr lang="it-IT" sz="1600" dirty="0"/>
              <a:t> «Liceo Scientifico </a:t>
            </a:r>
            <a:r>
              <a:rPr lang="it-IT" sz="1600" dirty="0" err="1"/>
              <a:t>C.Cavour</a:t>
            </a:r>
            <a:r>
              <a:rPr lang="it-IT" sz="1600" dirty="0"/>
              <a:t>» (Rome)</a:t>
            </a:r>
          </a:p>
          <a:p>
            <a:r>
              <a:rPr lang="fr-FR" sz="1600" dirty="0"/>
              <a:t>EEE-ICD </a:t>
            </a:r>
            <a:r>
              <a:rPr lang="fr-FR" sz="1600" dirty="0" err="1"/>
              <a:t>event</a:t>
            </a:r>
            <a:r>
              <a:rPr lang="fr-FR" sz="1600" dirty="0"/>
              <a:t> https://agenda.centrofermi.it/event/174/ : 380 participants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85564" y="4088904"/>
            <a:ext cx="29103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/>
              <a:t>We</a:t>
            </a:r>
            <a:r>
              <a:rPr lang="it-IT" sz="1600" dirty="0"/>
              <a:t> </a:t>
            </a:r>
            <a:r>
              <a:rPr lang="it-IT" sz="1600" dirty="0" err="1"/>
              <a:t>had</a:t>
            </a:r>
            <a:r>
              <a:rPr lang="it-IT" sz="1600" dirty="0"/>
              <a:t> to do </a:t>
            </a:r>
            <a:r>
              <a:rPr lang="it-IT" sz="1600" dirty="0" err="1"/>
              <a:t>our</a:t>
            </a:r>
            <a:r>
              <a:rPr lang="it-IT" sz="1600" dirty="0"/>
              <a:t> </a:t>
            </a:r>
            <a:r>
              <a:rPr lang="it-IT" sz="1600" dirty="0" err="1"/>
              <a:t>analysis</a:t>
            </a:r>
            <a:r>
              <a:rPr lang="it-IT" sz="1600" dirty="0"/>
              <a:t> of the </a:t>
            </a:r>
            <a:r>
              <a:rPr lang="it-IT" sz="1600" dirty="0" err="1"/>
              <a:t>muon</a:t>
            </a:r>
            <a:r>
              <a:rPr lang="it-IT" sz="1600" dirty="0"/>
              <a:t> rate from </a:t>
            </a:r>
            <a:r>
              <a:rPr lang="it-IT" sz="1600" dirty="0" err="1"/>
              <a:t>July</a:t>
            </a:r>
            <a:r>
              <a:rPr lang="it-IT" sz="1600" dirty="0"/>
              <a:t> 2019 to </a:t>
            </a:r>
            <a:r>
              <a:rPr lang="it-IT" sz="1600" dirty="0" err="1"/>
              <a:t>July</a:t>
            </a:r>
            <a:r>
              <a:rPr lang="it-IT" sz="1600" dirty="0"/>
              <a:t> 2020. </a:t>
            </a:r>
            <a:r>
              <a:rPr lang="it-IT" sz="1600" dirty="0" err="1"/>
              <a:t>We</a:t>
            </a:r>
            <a:r>
              <a:rPr lang="it-IT" sz="1600" dirty="0"/>
              <a:t> </a:t>
            </a:r>
            <a:r>
              <a:rPr lang="it-IT" sz="1600" dirty="0" err="1"/>
              <a:t>analysed</a:t>
            </a:r>
            <a:r>
              <a:rPr lang="it-IT" sz="1600" dirty="0"/>
              <a:t> the data from the  POLA-01, POLA-03 and POLA-04.</a:t>
            </a:r>
          </a:p>
          <a:p>
            <a:r>
              <a:rPr lang="it-IT" sz="1600" dirty="0" err="1"/>
              <a:t>We</a:t>
            </a:r>
            <a:r>
              <a:rPr lang="it-IT" sz="1600" dirty="0"/>
              <a:t> </a:t>
            </a:r>
            <a:r>
              <a:rPr lang="it-IT" sz="1600" dirty="0" err="1"/>
              <a:t>used</a:t>
            </a:r>
            <a:r>
              <a:rPr lang="it-IT" sz="1600" dirty="0"/>
              <a:t> Excel (</a:t>
            </a:r>
            <a:r>
              <a:rPr lang="it-IT" sz="1600" dirty="0" err="1"/>
              <a:t>transforming</a:t>
            </a:r>
            <a:r>
              <a:rPr lang="it-IT" sz="1600" dirty="0"/>
              <a:t> the time </a:t>
            </a:r>
            <a:r>
              <a:rPr lang="it-IT" sz="1600" dirty="0" err="1"/>
              <a:t>value</a:t>
            </a:r>
            <a:r>
              <a:rPr lang="it-IT" sz="1600" dirty="0"/>
              <a:t> </a:t>
            </a:r>
            <a:r>
              <a:rPr lang="it-IT" sz="1600" dirty="0" err="1"/>
              <a:t>into</a:t>
            </a:r>
            <a:r>
              <a:rPr lang="it-IT" sz="1600" dirty="0"/>
              <a:t> a date and </a:t>
            </a:r>
            <a:r>
              <a:rPr lang="it-IT" sz="1600" dirty="0" err="1"/>
              <a:t>correcting</a:t>
            </a:r>
            <a:r>
              <a:rPr lang="it-IT" sz="1600" dirty="0"/>
              <a:t> the rate </a:t>
            </a:r>
            <a:r>
              <a:rPr lang="it-IT" sz="1600" dirty="0" err="1"/>
              <a:t>values</a:t>
            </a:r>
            <a:r>
              <a:rPr lang="it-IT" sz="1600" dirty="0"/>
              <a:t> for the </a:t>
            </a:r>
            <a:r>
              <a:rPr lang="it-IT" sz="1600" dirty="0" err="1"/>
              <a:t>barometric</a:t>
            </a:r>
            <a:r>
              <a:rPr lang="it-IT" sz="1600" dirty="0"/>
              <a:t> </a:t>
            </a:r>
            <a:r>
              <a:rPr lang="it-IT" sz="1600" dirty="0" err="1"/>
              <a:t>effect</a:t>
            </a:r>
            <a:r>
              <a:rPr lang="it-IT" sz="1600" dirty="0"/>
              <a:t>) and made some </a:t>
            </a:r>
            <a:r>
              <a:rPr lang="it-IT" sz="1600" dirty="0" err="1"/>
              <a:t>graphs</a:t>
            </a:r>
            <a:r>
              <a:rPr lang="it-IT" sz="1600" dirty="0"/>
              <a:t>. </a:t>
            </a:r>
            <a:r>
              <a:rPr lang="it-IT" sz="1600" dirty="0" err="1"/>
              <a:t>Then</a:t>
            </a:r>
            <a:r>
              <a:rPr lang="it-IT" sz="1600" dirty="0"/>
              <a:t> </a:t>
            </a:r>
            <a:r>
              <a:rPr lang="it-IT" sz="1600" dirty="0" err="1"/>
              <a:t>we</a:t>
            </a:r>
            <a:r>
              <a:rPr lang="it-IT" sz="1600" dirty="0"/>
              <a:t>  </a:t>
            </a:r>
            <a:r>
              <a:rPr lang="it-IT" sz="1600" dirty="0" err="1"/>
              <a:t>calculated</a:t>
            </a:r>
            <a:r>
              <a:rPr lang="it-IT" sz="1600" dirty="0"/>
              <a:t> some </a:t>
            </a:r>
            <a:r>
              <a:rPr lang="it-IT" sz="1600" dirty="0" err="1"/>
              <a:t>numerical</a:t>
            </a:r>
            <a:r>
              <a:rPr lang="it-IT" sz="1600" dirty="0"/>
              <a:t> </a:t>
            </a:r>
            <a:r>
              <a:rPr lang="it-IT" sz="1600" dirty="0" err="1"/>
              <a:t>values</a:t>
            </a:r>
            <a:r>
              <a:rPr lang="it-IT" sz="1600" dirty="0"/>
              <a:t> and </a:t>
            </a:r>
            <a:r>
              <a:rPr lang="it-IT" sz="1600" dirty="0" err="1"/>
              <a:t>observed</a:t>
            </a:r>
            <a:r>
              <a:rPr lang="it-IT" sz="1600" dirty="0"/>
              <a:t> the </a:t>
            </a:r>
            <a:r>
              <a:rPr lang="it-IT" sz="1600" dirty="0" err="1"/>
              <a:t>graphs</a:t>
            </a:r>
            <a:r>
              <a:rPr lang="it-IT" sz="1600" dirty="0"/>
              <a:t>.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3559600" y="3871963"/>
            <a:ext cx="31113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err="1"/>
              <a:t>I’ve</a:t>
            </a:r>
            <a:r>
              <a:rPr lang="it-IT" sz="1100" dirty="0"/>
              <a:t> </a:t>
            </a:r>
            <a:r>
              <a:rPr lang="it-IT" sz="1100" dirty="0" err="1"/>
              <a:t>found</a:t>
            </a:r>
            <a:r>
              <a:rPr lang="it-IT" sz="1100" dirty="0"/>
              <a:t> out </a:t>
            </a:r>
            <a:r>
              <a:rPr lang="it-IT" sz="1100" dirty="0" err="1"/>
              <a:t>that</a:t>
            </a:r>
            <a:r>
              <a:rPr lang="it-IT" sz="1100" dirty="0"/>
              <a:t> (from </a:t>
            </a:r>
            <a:r>
              <a:rPr lang="it-IT" sz="1100" dirty="0" err="1"/>
              <a:t>all</a:t>
            </a:r>
            <a:r>
              <a:rPr lang="it-IT" sz="1100" dirty="0"/>
              <a:t> the detectors):</a:t>
            </a:r>
          </a:p>
          <a:p>
            <a:r>
              <a:rPr lang="it-IT" sz="1100" b="1" dirty="0"/>
              <a:t>The </a:t>
            </a:r>
            <a:r>
              <a:rPr lang="it-IT" sz="1100" b="1" dirty="0" err="1"/>
              <a:t>mean</a:t>
            </a:r>
            <a:r>
              <a:rPr lang="it-IT" sz="1100" b="1" dirty="0"/>
              <a:t> rate </a:t>
            </a:r>
            <a:r>
              <a:rPr lang="it-IT" sz="1100" dirty="0" err="1"/>
              <a:t>is</a:t>
            </a:r>
            <a:r>
              <a:rPr lang="it-IT" sz="1100" dirty="0"/>
              <a:t> 33,16 Hz</a:t>
            </a:r>
          </a:p>
          <a:p>
            <a:r>
              <a:rPr lang="it-IT" sz="1100" b="1" dirty="0"/>
              <a:t>The maximum </a:t>
            </a:r>
            <a:r>
              <a:rPr lang="it-IT" sz="1100" b="1" dirty="0" err="1"/>
              <a:t>flux</a:t>
            </a:r>
            <a:r>
              <a:rPr lang="it-IT" sz="1100" b="1" dirty="0"/>
              <a:t> </a:t>
            </a:r>
            <a:r>
              <a:rPr lang="it-IT" sz="1100" dirty="0" err="1"/>
              <a:t>is</a:t>
            </a:r>
            <a:r>
              <a:rPr lang="it-IT" sz="1100" dirty="0"/>
              <a:t> 35,68 Hz (in the 28/02/20)</a:t>
            </a:r>
          </a:p>
          <a:p>
            <a:r>
              <a:rPr lang="it-IT" sz="1100" b="1" dirty="0"/>
              <a:t>The minimum </a:t>
            </a:r>
            <a:r>
              <a:rPr lang="it-IT" sz="1100" b="1" dirty="0" err="1"/>
              <a:t>flux</a:t>
            </a:r>
            <a:r>
              <a:rPr lang="it-IT" sz="1100" b="1" dirty="0"/>
              <a:t> </a:t>
            </a:r>
            <a:r>
              <a:rPr lang="it-IT" sz="1100" dirty="0" err="1"/>
              <a:t>is</a:t>
            </a:r>
            <a:r>
              <a:rPr lang="it-IT" sz="1100" dirty="0"/>
              <a:t> 30,01 Hz (05/05/20-30/06/20)</a:t>
            </a:r>
          </a:p>
          <a:p>
            <a:r>
              <a:rPr lang="it-IT" sz="1100" dirty="0" err="1"/>
              <a:t>I’ve</a:t>
            </a:r>
            <a:r>
              <a:rPr lang="it-IT" sz="1100" dirty="0"/>
              <a:t> </a:t>
            </a:r>
            <a:r>
              <a:rPr lang="it-IT" sz="1100" dirty="0" err="1"/>
              <a:t>noticed</a:t>
            </a:r>
            <a:r>
              <a:rPr lang="it-IT" sz="1100" dirty="0"/>
              <a:t> a </a:t>
            </a:r>
            <a:r>
              <a:rPr lang="it-IT" sz="1100" dirty="0" err="1"/>
              <a:t>seasonal</a:t>
            </a:r>
            <a:r>
              <a:rPr lang="it-IT" sz="1100" dirty="0"/>
              <a:t> </a:t>
            </a:r>
            <a:r>
              <a:rPr lang="it-IT" sz="1100" dirty="0" err="1"/>
              <a:t>variation</a:t>
            </a:r>
            <a:r>
              <a:rPr lang="it-IT" sz="1100" dirty="0"/>
              <a:t> of the </a:t>
            </a:r>
            <a:r>
              <a:rPr lang="it-IT" sz="1100" dirty="0" err="1"/>
              <a:t>muon’s</a:t>
            </a:r>
            <a:r>
              <a:rPr lang="it-IT" sz="1100" dirty="0"/>
              <a:t> flux. </a:t>
            </a:r>
            <a:r>
              <a:rPr lang="it-IT" sz="1100" dirty="0" err="1"/>
              <a:t>There</a:t>
            </a:r>
            <a:r>
              <a:rPr lang="it-IT" sz="1100" dirty="0"/>
              <a:t> </a:t>
            </a:r>
            <a:r>
              <a:rPr lang="it-IT" sz="1100" dirty="0" err="1"/>
              <a:t>is</a:t>
            </a:r>
            <a:r>
              <a:rPr lang="it-IT" sz="1100" dirty="0"/>
              <a:t> an </a:t>
            </a:r>
            <a:r>
              <a:rPr lang="it-IT" sz="1100" dirty="0" err="1"/>
              <a:t>increase</a:t>
            </a:r>
            <a:r>
              <a:rPr lang="it-IT" sz="1100" dirty="0"/>
              <a:t> in </a:t>
            </a:r>
            <a:r>
              <a:rPr lang="it-IT" sz="1100" dirty="0" err="1"/>
              <a:t>winter</a:t>
            </a:r>
            <a:r>
              <a:rPr lang="it-IT" sz="1100" dirty="0"/>
              <a:t> and a </a:t>
            </a:r>
            <a:r>
              <a:rPr lang="it-IT" sz="1100" dirty="0" err="1"/>
              <a:t>lowering</a:t>
            </a:r>
            <a:r>
              <a:rPr lang="it-IT" sz="1100" dirty="0"/>
              <a:t> in </a:t>
            </a:r>
            <a:r>
              <a:rPr lang="it-IT" sz="1100" dirty="0" err="1"/>
              <a:t>summer</a:t>
            </a:r>
            <a:r>
              <a:rPr lang="it-IT" sz="1100" dirty="0"/>
              <a:t>.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185564" y="8359451"/>
            <a:ext cx="6241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The </a:t>
            </a:r>
            <a:r>
              <a:rPr lang="it-IT" dirty="0" err="1"/>
              <a:t>muon</a:t>
            </a:r>
            <a:r>
              <a:rPr lang="it-IT" dirty="0"/>
              <a:t> </a:t>
            </a:r>
            <a:r>
              <a:rPr lang="it-IT" dirty="0" err="1"/>
              <a:t>flux</a:t>
            </a:r>
            <a:r>
              <a:rPr lang="it-IT" dirty="0"/>
              <a:t> </a:t>
            </a:r>
            <a:r>
              <a:rPr lang="it-IT" dirty="0" err="1"/>
              <a:t>depends</a:t>
            </a:r>
            <a:r>
              <a:rPr lang="it-IT" dirty="0"/>
              <a:t> on the air pressure.</a:t>
            </a: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A01000E8-C17F-43C4-974A-EBAD22203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9599" y="5345461"/>
            <a:ext cx="3111377" cy="246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06728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195</Words>
  <Application>Microsoft Office PowerPoint</Application>
  <PresentationFormat>A4 (21x29,7 cm)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Baskerville</vt:lpstr>
      <vt:lpstr>Calibri</vt:lpstr>
      <vt:lpstr>Larissa</vt:lpstr>
      <vt:lpstr>Presentazione standard di PowerPoint</vt:lpstr>
    </vt:vector>
  </TitlesOfParts>
  <Company>DESY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Niedworok, Susann</dc:creator>
  <cp:lastModifiedBy>Angela Antonucci</cp:lastModifiedBy>
  <cp:revision>30</cp:revision>
  <dcterms:created xsi:type="dcterms:W3CDTF">2017-09-04T14:45:04Z</dcterms:created>
  <dcterms:modified xsi:type="dcterms:W3CDTF">2020-12-04T16:34:24Z</dcterms:modified>
</cp:coreProperties>
</file>